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xEjKOEL7aREJ7A0kTNmxEK80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e7a63cf8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e7a63cf8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>
            <p:ph idx="2" type="pic"/>
          </p:nvPr>
        </p:nvSpPr>
        <p:spPr>
          <a:xfrm>
            <a:off x="13993812" y="1918722"/>
            <a:ext cx="8486780" cy="11315704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9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1524000" y="3898900"/>
            <a:ext cx="10172700" cy="8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52119" lvl="0" marL="4572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1pPr>
            <a:lvl2pPr indent="-452119" lvl="1" marL="9144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2pPr>
            <a:lvl3pPr indent="-452119" lvl="2" marL="13716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3pPr>
            <a:lvl4pPr indent="-452119" lvl="3" marL="18288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4pPr>
            <a:lvl5pPr indent="-452120" lvl="4" marL="22860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14170024" y="1371600"/>
            <a:ext cx="7315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1368425" y="1371600"/>
            <a:ext cx="11887202" cy="106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2" type="body"/>
          </p:nvPr>
        </p:nvSpPr>
        <p:spPr>
          <a:xfrm>
            <a:off x="14170024" y="4419599"/>
            <a:ext cx="7315200" cy="4182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560"/>
              <a:buNone/>
              <a:defRPr sz="32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78" name="Google Shape;78;p18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9445624" y="2895600"/>
            <a:ext cx="12039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entury Gothic"/>
              <a:buNone/>
              <a:defRPr b="0" sz="5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/>
          <p:nvPr>
            <p:ph idx="2" type="pic"/>
          </p:nvPr>
        </p:nvSpPr>
        <p:spPr>
          <a:xfrm>
            <a:off x="1978024" y="1828800"/>
            <a:ext cx="6561948" cy="9144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9445624" y="5554133"/>
            <a:ext cx="12042776" cy="4097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/>
          <p:nvPr>
            <p:ph idx="2" type="pic"/>
          </p:nvPr>
        </p:nvSpPr>
        <p:spPr>
          <a:xfrm>
            <a:off x="1371600" y="1066800"/>
            <a:ext cx="21637624" cy="62484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0"/>
          <p:cNvSpPr txBox="1"/>
          <p:nvPr>
            <p:ph idx="1" type="body"/>
          </p:nvPr>
        </p:nvSpPr>
        <p:spPr>
          <a:xfrm>
            <a:off x="1828804" y="7687734"/>
            <a:ext cx="166084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560"/>
              <a:buFont typeface="Century Gothic"/>
              <a:buNone/>
              <a:defRPr sz="32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Font typeface="Century Gothic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Font typeface="Century Gothic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1368426" y="1371600"/>
            <a:ext cx="20116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1368424" y="8229600"/>
            <a:ext cx="17071976" cy="37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None/>
              <a:defRPr sz="4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type="title"/>
          </p:nvPr>
        </p:nvSpPr>
        <p:spPr>
          <a:xfrm>
            <a:off x="2282823" y="1371600"/>
            <a:ext cx="1828800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2892424" y="6858000"/>
            <a:ext cx="17068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Font typeface="Century Gothic"/>
              <a:buNone/>
              <a:defRPr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Font typeface="Century Gothic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Font typeface="Century Gothic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2" type="body"/>
          </p:nvPr>
        </p:nvSpPr>
        <p:spPr>
          <a:xfrm>
            <a:off x="1368426" y="8602135"/>
            <a:ext cx="17068800" cy="3369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None/>
              <a:defRPr sz="4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2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9" name="Google Shape;109;p22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1368424" y="6858000"/>
            <a:ext cx="170688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1368422" y="10265962"/>
            <a:ext cx="1707198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None/>
              <a:defRPr sz="4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2282826" y="1371600"/>
            <a:ext cx="18288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1368425" y="7857068"/>
            <a:ext cx="17068802" cy="209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SzPts val="3840"/>
              <a:buNone/>
              <a:defRPr b="0" sz="48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2" type="body"/>
          </p:nvPr>
        </p:nvSpPr>
        <p:spPr>
          <a:xfrm>
            <a:off x="1368423" y="9956800"/>
            <a:ext cx="17068802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24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24" name="Google Shape;124;p24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1368426" y="1371600"/>
            <a:ext cx="20116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1368424" y="7857068"/>
            <a:ext cx="17068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SzPts val="3840"/>
              <a:buNone/>
              <a:defRPr b="0" sz="48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1368423" y="9533465"/>
            <a:ext cx="17068802" cy="2455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 rot="5400000">
            <a:off x="6287557" y="-3547532"/>
            <a:ext cx="7230534" cy="17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 rot="5400000">
            <a:off x="14855824" y="3886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 rot="5400000">
            <a:off x="3886200" y="-1143000"/>
            <a:ext cx="10617200" cy="15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ctrTitle"/>
          </p:nvPr>
        </p:nvSpPr>
        <p:spPr>
          <a:xfrm>
            <a:off x="1368424" y="1371599"/>
            <a:ext cx="16002000" cy="5943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entury Gothic"/>
              <a:buNone/>
              <a:defRPr sz="9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subTitle"/>
          </p:nvPr>
        </p:nvSpPr>
        <p:spPr>
          <a:xfrm>
            <a:off x="1368424" y="7687735"/>
            <a:ext cx="12801600" cy="389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840"/>
              </a:spcBef>
              <a:spcAft>
                <a:spcPts val="0"/>
              </a:spcAft>
              <a:buSzPts val="3360"/>
              <a:buNone/>
              <a:defRPr sz="4200">
                <a:solidFill>
                  <a:srgbClr val="0F486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SzPts val="28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SzPts val="25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SzPts val="224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2"/>
          <p:cNvCxnSpPr/>
          <p:nvPr/>
        </p:nvCxnSpPr>
        <p:spPr>
          <a:xfrm flipH="1">
            <a:off x="16456024" y="16934"/>
            <a:ext cx="7620000" cy="762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2"/>
          <p:cNvCxnSpPr/>
          <p:nvPr/>
        </p:nvCxnSpPr>
        <p:spPr>
          <a:xfrm flipH="1">
            <a:off x="12216341" y="183091"/>
            <a:ext cx="12161310" cy="1216131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2"/>
          <p:cNvCxnSpPr/>
          <p:nvPr/>
        </p:nvCxnSpPr>
        <p:spPr>
          <a:xfrm flipH="1">
            <a:off x="14471650" y="457200"/>
            <a:ext cx="9906000" cy="990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12"/>
          <p:cNvCxnSpPr/>
          <p:nvPr/>
        </p:nvCxnSpPr>
        <p:spPr>
          <a:xfrm flipH="1">
            <a:off x="14671675" y="64557"/>
            <a:ext cx="9705978" cy="9705978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2"/>
          <p:cNvCxnSpPr/>
          <p:nvPr/>
        </p:nvCxnSpPr>
        <p:spPr>
          <a:xfrm flipH="1">
            <a:off x="15690853" y="1219203"/>
            <a:ext cx="8686798" cy="8686798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/>
          <p:nvPr>
            <p:ph type="title"/>
          </p:nvPr>
        </p:nvSpPr>
        <p:spPr>
          <a:xfrm>
            <a:off x="1368423" y="4013200"/>
            <a:ext cx="17068802" cy="45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0" sz="7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" type="body"/>
          </p:nvPr>
        </p:nvSpPr>
        <p:spPr>
          <a:xfrm>
            <a:off x="1368426" y="8991600"/>
            <a:ext cx="170688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" type="body"/>
          </p:nvPr>
        </p:nvSpPr>
        <p:spPr>
          <a:xfrm>
            <a:off x="1368423" y="1371601"/>
            <a:ext cx="987531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2" type="body"/>
          </p:nvPr>
        </p:nvSpPr>
        <p:spPr>
          <a:xfrm>
            <a:off x="11616267" y="1371602"/>
            <a:ext cx="9868958" cy="723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1944161" y="1371600"/>
            <a:ext cx="9299574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SzPts val="4480"/>
              <a:buNone/>
              <a:defRPr b="0" sz="5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1368423" y="2541058"/>
            <a:ext cx="9875310" cy="6061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3" type="body"/>
          </p:nvPr>
        </p:nvSpPr>
        <p:spPr>
          <a:xfrm>
            <a:off x="12158132" y="1371600"/>
            <a:ext cx="9330268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SzPts val="4480"/>
              <a:buNone/>
              <a:defRPr b="0" sz="5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65" name="Google Shape;65;p16"/>
          <p:cNvSpPr txBox="1"/>
          <p:nvPr>
            <p:ph idx="4" type="body"/>
          </p:nvPr>
        </p:nvSpPr>
        <p:spPr>
          <a:xfrm>
            <a:off x="11613090" y="2524124"/>
            <a:ext cx="9858376" cy="6061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18413938" y="5926667"/>
            <a:ext cx="5963716" cy="6417734"/>
            <a:chOff x="9206969" y="2963333"/>
            <a:chExt cx="2981858" cy="3208867"/>
          </a:xfrm>
        </p:grpSpPr>
        <p:cxnSp>
          <p:nvCxnSpPr>
            <p:cNvPr id="7" name="Google Shape;7;p8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8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8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8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▶"/>
              <a:defRPr b="0" i="0" sz="4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1148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▶"/>
              <a:defRPr b="0" i="0" sz="3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91160" lvl="2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▶"/>
              <a:defRPr b="0" i="0" sz="3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70839" lvl="3" marL="18288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70839" lvl="4" marL="22860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70839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70839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7084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7084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ogle.com/search?q=video+about+sonia+delaunay+3+minutes&amp;sca_esv=c873461b5e2c612f&amp;sca_upv=1&amp;rlz=1C1GCEB_enUS1056US1056&amp;biw=1714&amp;bih=1276&amp;tbm=vid&amp;sxsrf=ADLYWIJAoyF7A_Jk_47tjPGkdPrr4jntLQ%3A1725575490942&amp;ei=QjHaZvCaOem60PEPrMb-qAI&amp;ved=0ahUKEwjww67R7ayIAxVpHTQIHSyjHyUQ4dUDCA4&amp;uact=5&amp;oq=video+about+sonia+delaunay+3+minutes&amp;gs_lp=Eg1nd3Mtd2l6LXZpZGVvIiR2aWRlbyBhYm91dCBzb25pYSBkZWxhdW5heSAzIG1pbnV0ZXMyBRAhGKABMgUQIRigATIFECEYoAEyBRAhGKABMgUQIRigAUi7VFDAIliRU3AAeACQAQCYAW-gAaEPqgEEMTkuNLgBA8gBAPgBAZgCFKACnQ3CAgQQIxgnwgIFEAAYgATCAgoQABiABBhDGIoFwgIHECMYsAIYJ8ICBxAAGIAEGA3CAggQABgHGAgYHsICBhAAGAcYHsICCBAAGIAEGKIEwgIIEAAYogQYiQXCAgQQABgewgIGEAAYDRgewgIKECEYoAEYwwQYCsICCBAhGKABGMMEwgIGEAAYFhgewgIFECEYqwLCAgUQIRifBZgDAIgGAZIHBDE5LjGgB492&amp;sclient=gws-wiz-video#fpstate=ive&amp;vld=cid:b63896d6,vid:2ycBLsAnzIs,st: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30e7a63cf8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863" y="4753775"/>
            <a:ext cx="9826025" cy="759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0e7a63cf8a_0_0"/>
          <p:cNvSpPr txBox="1"/>
          <p:nvPr/>
        </p:nvSpPr>
        <p:spPr>
          <a:xfrm>
            <a:off x="7314525" y="457500"/>
            <a:ext cx="1028490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rgbClr val="FFFFFF"/>
                </a:solidFill>
              </a:rPr>
              <a:t>3</a:t>
            </a:r>
            <a:r>
              <a:rPr lang="en-US" sz="8500">
                <a:solidFill>
                  <a:srgbClr val="FFFFFF"/>
                </a:solidFill>
              </a:rPr>
              <a:t>-5th Lesson</a:t>
            </a:r>
            <a:endParaRPr sz="8500">
              <a:solidFill>
                <a:srgbClr val="FFFFFF"/>
              </a:solidFill>
            </a:endParaRPr>
          </a:p>
        </p:txBody>
      </p:sp>
      <p:sp>
        <p:nvSpPr>
          <p:cNvPr id="150" name="Google Shape;150;g30e7a63cf8a_0_0"/>
          <p:cNvSpPr txBox="1"/>
          <p:nvPr/>
        </p:nvSpPr>
        <p:spPr>
          <a:xfrm>
            <a:off x="7844575" y="2244550"/>
            <a:ext cx="85206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</a:rPr>
              <a:t>October 2024</a:t>
            </a:r>
            <a:endParaRPr sz="3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</a:rPr>
              <a:t>Brought to the classrooms by:</a:t>
            </a:r>
            <a:endParaRPr sz="2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</a:rPr>
              <a:t>The Woodside PTA and volunteers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"/>
          <p:cNvGrpSpPr/>
          <p:nvPr/>
        </p:nvGrpSpPr>
        <p:grpSpPr>
          <a:xfrm>
            <a:off x="18413938" y="5926666"/>
            <a:ext cx="5963716" cy="6417734"/>
            <a:chOff x="9206969" y="2963333"/>
            <a:chExt cx="2981858" cy="3208867"/>
          </a:xfrm>
        </p:grpSpPr>
        <p:cxnSp>
          <p:nvCxnSpPr>
            <p:cNvPr id="156" name="Google Shape;156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" name="Google Shape;160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61" name="Google Shape;161;p1"/>
          <p:cNvSpPr txBox="1"/>
          <p:nvPr>
            <p:ph type="title"/>
          </p:nvPr>
        </p:nvSpPr>
        <p:spPr>
          <a:xfrm>
            <a:off x="1368424" y="8974664"/>
            <a:ext cx="14700158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/>
              <a:t>SONIA DELAUNAY </a:t>
            </a:r>
            <a:br>
              <a:rPr lang="en-US" sz="8000"/>
            </a:br>
            <a:r>
              <a:rPr lang="en-US" sz="6000"/>
              <a:t>NOV 14, 1885 – DEC 5, 1979</a:t>
            </a:r>
            <a:endParaRPr sz="8000"/>
          </a:p>
        </p:txBody>
      </p:sp>
      <p:sp>
        <p:nvSpPr>
          <p:cNvPr id="162" name="Google Shape;162;p1"/>
          <p:cNvSpPr txBox="1"/>
          <p:nvPr>
            <p:ph idx="1" type="body"/>
          </p:nvPr>
        </p:nvSpPr>
        <p:spPr>
          <a:xfrm>
            <a:off x="482600" y="177800"/>
            <a:ext cx="15951200" cy="90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1104" lvl="0" marL="451104" rtl="0" algn="l">
              <a:spcBef>
                <a:spcPts val="0"/>
              </a:spcBef>
              <a:spcAft>
                <a:spcPts val="0"/>
              </a:spcAft>
              <a:buSzPts val="4320"/>
              <a:buChar char="•"/>
            </a:pPr>
            <a:r>
              <a:rPr lang="en-US" sz="5400">
                <a:solidFill>
                  <a:schemeClr val="lt1"/>
                </a:solidFill>
              </a:rPr>
              <a:t>Sonia was born in a Ukrainian village and was originally named Sara Stern. </a:t>
            </a:r>
            <a:endParaRPr/>
          </a:p>
          <a:p>
            <a:pPr indent="-451104" lvl="0" marL="451104" rtl="0" algn="l">
              <a:spcBef>
                <a:spcPts val="6600"/>
              </a:spcBef>
              <a:spcAft>
                <a:spcPts val="0"/>
              </a:spcAft>
              <a:buSzPts val="4320"/>
              <a:buChar char="•"/>
            </a:pPr>
            <a:r>
              <a:rPr lang="en-US" sz="5400">
                <a:solidFill>
                  <a:schemeClr val="lt1"/>
                </a:solidFill>
              </a:rPr>
              <a:t>Sara became Sonia at the age of 7 after joining her uncle in St Petersburg, Russia. </a:t>
            </a:r>
            <a:endParaRPr/>
          </a:p>
          <a:p>
            <a:pPr indent="-451104" lvl="0" marL="451104" rtl="0" algn="l">
              <a:spcBef>
                <a:spcPts val="6600"/>
              </a:spcBef>
              <a:spcAft>
                <a:spcPts val="0"/>
              </a:spcAft>
              <a:buSzPts val="4320"/>
              <a:buChar char="•"/>
            </a:pPr>
            <a:r>
              <a:rPr lang="en-US" sz="5400">
                <a:solidFill>
                  <a:schemeClr val="lt1"/>
                </a:solidFill>
              </a:rPr>
              <a:t>Sonia was the first woman to ever have an art show in the Louvre Museum in France</a:t>
            </a:r>
            <a:endParaRPr/>
          </a:p>
        </p:txBody>
      </p:sp>
      <p:pic>
        <p:nvPicPr>
          <p:cNvPr descr="An old person sitting next to a painting&#10;&#10;Description automatically generated with low confidence" id="163" name="Google Shape;16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-1" t="12028"/>
          <a:stretch/>
        </p:blipFill>
        <p:spPr>
          <a:xfrm>
            <a:off x="16628576" y="1465998"/>
            <a:ext cx="6479076" cy="8668900"/>
          </a:xfrm>
          <a:prstGeom prst="rect">
            <a:avLst/>
          </a:prstGeom>
          <a:noFill/>
          <a:ln cap="flat" cmpd="sng" w="15875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4" name="Google Shape;164;p1"/>
          <p:cNvGrpSpPr/>
          <p:nvPr/>
        </p:nvGrpSpPr>
        <p:grpSpPr>
          <a:xfrm>
            <a:off x="18413938" y="5919034"/>
            <a:ext cx="5963716" cy="6417734"/>
            <a:chOff x="9206969" y="2963333"/>
            <a:chExt cx="2981858" cy="3208867"/>
          </a:xfrm>
        </p:grpSpPr>
        <p:cxnSp>
          <p:nvCxnSpPr>
            <p:cNvPr id="165" name="Google Shape;165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6" name="Google Shape;166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7" name="Google Shape;167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8" name="Google Shape;168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9613489" y="361039"/>
            <a:ext cx="3630900" cy="23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Videos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8462650" y="5202336"/>
            <a:ext cx="7141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5400"/>
              </a:spcBef>
              <a:spcAft>
                <a:spcPts val="0"/>
              </a:spcAft>
              <a:buNone/>
            </a:pPr>
            <a:r>
              <a:rPr b="0" i="0" lang="en-US" sz="5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 Minute Video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"/>
          <p:cNvSpPr txBox="1"/>
          <p:nvPr>
            <p:ph idx="1" type="body"/>
          </p:nvPr>
        </p:nvSpPr>
        <p:spPr>
          <a:xfrm>
            <a:off x="12979400" y="-76201"/>
            <a:ext cx="10561032" cy="120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1104" lvl="0" marL="451104" rtl="0" algn="l">
              <a:spcBef>
                <a:spcPts val="0"/>
              </a:spcBef>
              <a:spcAft>
                <a:spcPts val="0"/>
              </a:spcAft>
              <a:buSzPts val="3520"/>
              <a:buChar char="•"/>
            </a:pPr>
            <a:r>
              <a:rPr lang="en-US" sz="4400">
                <a:solidFill>
                  <a:schemeClr val="lt1"/>
                </a:solidFill>
              </a:rPr>
              <a:t>Sonia studied art in Germany as a teenager, but then moved to Paris to continue her art studies and married Robert Delaunay. </a:t>
            </a:r>
            <a:endParaRPr/>
          </a:p>
          <a:p>
            <a:pPr indent="-451104" lvl="0" marL="451104" rtl="0" algn="l">
              <a:spcBef>
                <a:spcPts val="6600"/>
              </a:spcBef>
              <a:spcAft>
                <a:spcPts val="0"/>
              </a:spcAft>
              <a:buSzPts val="3520"/>
              <a:buChar char="•"/>
            </a:pPr>
            <a:r>
              <a:rPr lang="en-US" sz="4400">
                <a:solidFill>
                  <a:schemeClr val="lt1"/>
                </a:solidFill>
              </a:rPr>
              <a:t>Sonia and her husband developed “Simultanism” – a mode of art centered on the “simultaneous contrast” of colors using concentric circles. A form of abstract art.</a:t>
            </a:r>
            <a:endParaRPr/>
          </a:p>
        </p:txBody>
      </p:sp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250" y="1637239"/>
            <a:ext cx="11678150" cy="74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 txBox="1"/>
          <p:nvPr/>
        </p:nvSpPr>
        <p:spPr>
          <a:xfrm>
            <a:off x="911224" y="10546835"/>
            <a:ext cx="2217200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 Art </a:t>
            </a: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art that does not attempt to represent reality, but seeks to achieve its effect using shapes, forms, colors and textures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07" y="2181433"/>
            <a:ext cx="24128486" cy="602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4"/>
          <p:cNvSpPr txBox="1"/>
          <p:nvPr/>
        </p:nvSpPr>
        <p:spPr>
          <a:xfrm>
            <a:off x="968376" y="11988799"/>
            <a:ext cx="220472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Concentric Circles </a:t>
            </a:r>
            <a:r>
              <a:rPr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circles with a common center</a:t>
            </a:r>
            <a:endParaRPr/>
          </a:p>
        </p:txBody>
      </p:sp>
      <p:sp>
        <p:nvSpPr>
          <p:cNvPr id="189" name="Google Shape;189;p4"/>
          <p:cNvSpPr txBox="1"/>
          <p:nvPr/>
        </p:nvSpPr>
        <p:spPr>
          <a:xfrm>
            <a:off x="1120776" y="8889999"/>
            <a:ext cx="220472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Simultaneous contrast </a:t>
            </a:r>
            <a:r>
              <a:rPr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tendency of a color to bring out its opposite appearance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/>
        </p:nvSpPr>
        <p:spPr>
          <a:xfrm>
            <a:off x="15500889" y="2859470"/>
            <a:ext cx="8406000" cy="80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Supplies:</a:t>
            </a:r>
            <a:endParaRPr sz="6200"/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Pencil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Ruler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Paper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Circle lids of various sizes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Washable Paint </a:t>
            </a:r>
            <a:endParaRPr/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Paint Brushes</a:t>
            </a:r>
            <a:endParaRPr/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Paper towels for blotting paint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Large manilla paper to protect</a:t>
            </a:r>
            <a:endParaRPr/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your table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4897" y="1580007"/>
            <a:ext cx="13801725" cy="110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/>
          <p:nvPr/>
        </p:nvSpPr>
        <p:spPr>
          <a:xfrm>
            <a:off x="990600" y="1117335"/>
            <a:ext cx="22504400" cy="3041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2794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Place construction paper on top of your placemat desk protector</a:t>
            </a:r>
            <a:endParaRPr/>
          </a:p>
          <a:p>
            <a:pPr indent="-2794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Draw a diagonal line across your paper splitting it into two sections with a pencil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Choose 2-3 circles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Draw 3-5 circles and partial circles of different sizes along the diagonal line with a pencil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1542619" y="11114190"/>
            <a:ext cx="20938482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5. Paint circles using contrasting colors for circles or partial circles on the different sides of the diagonal line </a:t>
            </a:r>
            <a:endParaRPr/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2619" y="4507357"/>
            <a:ext cx="9382125" cy="61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91937" y="4538936"/>
            <a:ext cx="9686925" cy="6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238" y="1041038"/>
            <a:ext cx="7129463" cy="53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4012" y="4635563"/>
            <a:ext cx="9744075" cy="59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 txBox="1"/>
          <p:nvPr/>
        </p:nvSpPr>
        <p:spPr>
          <a:xfrm>
            <a:off x="11633200" y="1447800"/>
            <a:ext cx="84582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3776" y="7326112"/>
            <a:ext cx="7587615" cy="582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